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717" autoAdjust="0"/>
  </p:normalViewPr>
  <p:slideViewPr>
    <p:cSldViewPr snapToGrid="0" snapToObjects="1">
      <p:cViewPr varScale="1">
        <p:scale>
          <a:sx n="84" d="100"/>
          <a:sy n="84" d="100"/>
        </p:scale>
        <p:origin x="-102" y="-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9299\Desktop\&#1041;&#1072;&#1088;&#1072;&#1095;&#1072;&#1090;&#1089;&#1082;&#1080;&#1081;%20&#1076;&#1077;&#1090;&#1089;&#1072;&#1076;%20&#1055;&#1088;&#1086;&#1077;&#1082;&#1090;-&#1057;&#1086;&#1079;&#1076;&#1072;&#1085;&#1080;&#1077;%20&#1080;&#1075;&#1088;&#1086;&#1074;&#1086;&#1075;&#1086;%20&#1087;&#1088;&#1086;&#1089;&#1090;&#1088;&#1072;&#1085;&#1089;&#1090;&#1074;&#1072;\8.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>
        <c:manualLayout>
          <c:layoutTarget val="inner"/>
          <c:xMode val="edge"/>
          <c:yMode val="edge"/>
          <c:x val="2.4953979616261873E-2"/>
          <c:y val="0.15287006172839507"/>
          <c:w val="0.9383017569645703"/>
          <c:h val="0.669120779454658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0-51DF-4A5C-A6DB-0A8E82E5C986}"/>
              </c:ext>
            </c:extLst>
          </c:dPt>
          <c:dPt>
            <c:idx val="1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51DF-4A5C-A6DB-0A8E82E5C986}"/>
              </c:ext>
            </c:extLst>
          </c:dPt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63373312"/>
        <c:axId val="63374848"/>
      </c:barChart>
      <c:catAx>
        <c:axId val="6337331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3374848"/>
        <c:crosses val="autoZero"/>
        <c:auto val="1"/>
        <c:lblAlgn val="ctr"/>
        <c:lblOffset val="100"/>
      </c:catAx>
      <c:valAx>
        <c:axId val="63374848"/>
        <c:scaling>
          <c:orientation val="minMax"/>
        </c:scaling>
        <c:delete val="1"/>
        <c:axPos val="l"/>
        <c:numFmt formatCode="0" sourceLinked="1"/>
        <c:tickLblPos val="none"/>
        <c:crossAx val="6337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 rot="0" vert="horz"/>
          <a:lstStyle/>
          <a:p>
            <a:pPr>
              <a:defRPr sz="2000"/>
            </a:pPr>
            <a:r>
              <a:rPr lang="ru-RU" sz="2000" dirty="0">
                <a:solidFill>
                  <a:srgbClr val="0070C0"/>
                </a:solidFill>
              </a:rPr>
              <a:t>Мониторинг достигнутых результатов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63500" cap="rnd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</a:ln>
            <a:effectLst>
              <a:outerShdw blurRad="266700" dist="76200" dir="10860000" sx="95000" sy="95000" algn="ctr" rotWithShape="0">
                <a:schemeClr val="tx2">
                  <a:lumMod val="60000"/>
                  <a:lumOff val="40000"/>
                  <a:alpha val="81000"/>
                </a:schemeClr>
              </a:outerShdw>
            </a:effectLst>
          </c:spPr>
          <c:marker>
            <c:spPr>
              <a:effectLst>
                <a:outerShdw blurRad="266700" dist="76200" dir="10860000" sx="95000" sy="95000" algn="ctr" rotWithShape="0">
                  <a:schemeClr val="tx2">
                    <a:lumMod val="60000"/>
                    <a:lumOff val="40000"/>
                    <a:alpha val="81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44340</c:v>
                </c:pt>
                <c:pt idx="1">
                  <c:v>44341</c:v>
                </c:pt>
                <c:pt idx="2">
                  <c:v>44342</c:v>
                </c:pt>
                <c:pt idx="3">
                  <c:v>44343</c:v>
                </c:pt>
                <c:pt idx="4">
                  <c:v>44344</c:v>
                </c:pt>
                <c:pt idx="5">
                  <c:v>44347</c:v>
                </c:pt>
                <c:pt idx="6">
                  <c:v>44348</c:v>
                </c:pt>
                <c:pt idx="7">
                  <c:v>44349</c:v>
                </c:pt>
                <c:pt idx="8">
                  <c:v>44350</c:v>
                </c:pt>
                <c:pt idx="9">
                  <c:v>44351</c:v>
                </c:pt>
                <c:pt idx="10">
                  <c:v>44354</c:v>
                </c:pt>
                <c:pt idx="11">
                  <c:v>44355</c:v>
                </c:pt>
                <c:pt idx="12">
                  <c:v>44356</c:v>
                </c:pt>
                <c:pt idx="13">
                  <c:v>44357</c:v>
                </c:pt>
              </c:numCache>
            </c:numRef>
          </c:xVal>
          <c:yVal>
            <c:numRef>
              <c:f>'Лист значений'!$B$3:$B$16</c:f>
              <c:numCache>
                <c:formatCode>General</c:formatCode>
                <c:ptCount val="14"/>
                <c:pt idx="0">
                  <c:v>25</c:v>
                </c:pt>
                <c:pt idx="1">
                  <c:v>22</c:v>
                </c:pt>
                <c:pt idx="2">
                  <c:v>19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18</c:v>
                </c:pt>
                <c:pt idx="7">
                  <c:v>21</c:v>
                </c:pt>
                <c:pt idx="8">
                  <c:v>26</c:v>
                </c:pt>
                <c:pt idx="9">
                  <c:v>20</c:v>
                </c:pt>
                <c:pt idx="10">
                  <c:v>22</c:v>
                </c:pt>
                <c:pt idx="11">
                  <c:v>19</c:v>
                </c:pt>
                <c:pt idx="12">
                  <c:v>19</c:v>
                </c:pt>
                <c:pt idx="13">
                  <c:v>20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xVal>
            <c:numRef>
              <c:f>'Лист значений'!$A$3:$A$16</c:f>
              <c:numCache>
                <c:formatCode>dd/mm/yy;@</c:formatCode>
                <c:ptCount val="14"/>
                <c:pt idx="0">
                  <c:v>44340</c:v>
                </c:pt>
                <c:pt idx="1">
                  <c:v>44341</c:v>
                </c:pt>
                <c:pt idx="2">
                  <c:v>44342</c:v>
                </c:pt>
                <c:pt idx="3">
                  <c:v>44343</c:v>
                </c:pt>
                <c:pt idx="4">
                  <c:v>44344</c:v>
                </c:pt>
                <c:pt idx="5">
                  <c:v>44347</c:v>
                </c:pt>
                <c:pt idx="6">
                  <c:v>44348</c:v>
                </c:pt>
                <c:pt idx="7">
                  <c:v>44349</c:v>
                </c:pt>
                <c:pt idx="8">
                  <c:v>44350</c:v>
                </c:pt>
                <c:pt idx="9">
                  <c:v>44351</c:v>
                </c:pt>
                <c:pt idx="10">
                  <c:v>44354</c:v>
                </c:pt>
                <c:pt idx="11">
                  <c:v>44355</c:v>
                </c:pt>
                <c:pt idx="12">
                  <c:v>44356</c:v>
                </c:pt>
                <c:pt idx="13">
                  <c:v>44357</c:v>
                </c:pt>
              </c:numCache>
            </c:numRef>
          </c:xVal>
          <c:yVal>
            <c:numRef>
              <c:f>'Лист значений'!$D$3:$D$16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89613824"/>
        <c:axId val="90027520"/>
      </c:scatterChart>
      <c:valAx>
        <c:axId val="89613824"/>
        <c:scaling>
          <c:orientation val="minMax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Дата</a:t>
                </a:r>
              </a:p>
            </c:rich>
          </c:tx>
          <c:layout/>
        </c:title>
        <c:numFmt formatCode="dd/mm/yy;@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0027520"/>
        <c:crosses val="autoZero"/>
        <c:crossBetween val="midCat"/>
      </c:valAx>
      <c:valAx>
        <c:axId val="90027520"/>
        <c:scaling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значение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9613824"/>
        <c:crosses val="autoZero"/>
        <c:crossBetween val="midCat"/>
      </c:valAx>
    </c:plotArea>
    <c:legend>
      <c:legendPos val="r"/>
      <c:layout/>
      <c:spPr>
        <a:ln>
          <a:solidFill>
            <a:srgbClr val="00B0F0"/>
          </a:solidFill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0.70588</cdr:x>
      <cdr:y>0.28611</cdr:y>
    </cdr:from>
    <cdr:to>
      <cdr:x>0.72955</cdr:x>
      <cdr:y>0.67836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62035" y="926996"/>
          <a:ext cx="152972" cy="127090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978262"/>
            <a:ext cx="859519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«Создание игрового пространства и руководство детской игрой»</a:t>
            </a:r>
            <a:endParaRPr lang="ru-RU" sz="4000" b="1" dirty="0">
              <a:solidFill>
                <a:srgbClr val="00B050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00B050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00B050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00B050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Автор</a:t>
            </a:r>
            <a:r>
              <a:rPr lang="ru-RU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: </a:t>
            </a:r>
            <a:r>
              <a:rPr lang="ru-RU" b="1" dirty="0" err="1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Черданцева</a:t>
            </a:r>
            <a:r>
              <a:rPr lang="ru-RU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 Т.П.,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заведующий МАДОУ </a:t>
            </a:r>
            <a:r>
              <a:rPr lang="ru-RU" b="1" dirty="0" smtClean="0">
                <a:solidFill>
                  <a:srgbClr val="00B050"/>
                </a:solidFill>
                <a:latin typeface="Futura PT" charset="0"/>
                <a:ea typeface="Futura PT" charset="0"/>
                <a:cs typeface="Futura PT" charset="0"/>
              </a:rPr>
              <a:t>«Барачатский детский сад»</a:t>
            </a:r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6" name="Рисунок 5" descr="C:\Documents and Settings\User\Мои документы\Загрузки\689d36af26373ff545e6638233cf908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65" y="118753"/>
            <a:ext cx="1182189" cy="16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68279A2-7DD5-467C-9CB6-CC723677891E}"/>
              </a:ext>
            </a:extLst>
          </p:cNvPr>
          <p:cNvGraphicFramePr>
            <a:graphicFrameLocks noGrp="1"/>
          </p:cNvGraphicFramePr>
          <p:nvPr/>
        </p:nvGraphicFramePr>
        <p:xfrm>
          <a:off x="1049868" y="391425"/>
          <a:ext cx="10498666" cy="60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utura PT Light" panose="020B0402020204020303" pitchFamily="34" charset="0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6" name="Рисунок 5" descr="C:\Documents and Settings\User\Мои документы\Загрузки\689d36af26373ff545e6638233cf908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65" y="118753"/>
            <a:ext cx="1182189" cy="16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135467"/>
            <a:ext cx="1058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Futura PT Bold" panose="020B0902020204020203" pitchFamily="34" charset="-52"/>
              </a:rPr>
              <a:t>Паспорт проекта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Futura PT Bold" panose="020B0902020204020203" pitchFamily="34" charset="-52"/>
              </a:rPr>
              <a:t>«Создание игрового пространства и руководство детской игрой»</a:t>
            </a:r>
            <a:endParaRPr lang="ru-RU" sz="1600" dirty="0">
              <a:solidFill>
                <a:srgbClr val="0070C0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1078303" y="1489308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03601" y="720242"/>
          <a:ext cx="10925554" cy="5996913"/>
        </p:xfrm>
        <a:graphic>
          <a:graphicData uri="http://schemas.openxmlformats.org/drawingml/2006/table">
            <a:tbl>
              <a:tblPr/>
              <a:tblGrid>
                <a:gridCol w="2741911"/>
                <a:gridCol w="1470170"/>
                <a:gridCol w="1470170"/>
                <a:gridCol w="2741911"/>
                <a:gridCol w="1250696"/>
                <a:gridCol w="1250696"/>
              </a:tblGrid>
              <a:tr h="2057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МАДОУ "Барачатский детский сад"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(наименование структурного подразделения Администрации Кемеровской области, исполнительного органа государственной власти Кемеровской области, органа местного самоуправления муниципального образования Кемеровской области)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«Создание игрового пространства и руководство детской игрой»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УТВЕРЖДАЮ: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baseline="0" dirty="0">
                        <a:solidFill>
                          <a:srgbClr val="404040"/>
                        </a:solidFill>
                        <a:latin typeface="Times New Roman" pitchFamily="18" charset="0"/>
                      </a:endParaRP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baseline="0" dirty="0">
                        <a:solidFill>
                          <a:srgbClr val="404040"/>
                        </a:solidFill>
                        <a:latin typeface="Times New Roman" pitchFamily="18" charset="0"/>
                      </a:endParaRP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261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начальник управления образования администрации Крапивинского муниципального округа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88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err="1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фио</a:t>
                      </a:r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, должность заказчика </a:t>
                      </a:r>
                      <a:r>
                        <a:rPr lang="ru-RU" sz="800" b="0" i="0" u="none" strike="noStrike" baseline="0" dirty="0" err="1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лин-проекта</a:t>
                      </a:r>
                      <a:endParaRPr lang="ru-RU" sz="800" b="0" i="0" u="none" strike="noStrike" baseline="0" dirty="0">
                        <a:solidFill>
                          <a:srgbClr val="40404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88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Д.С. Заворин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88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подпись, ФИО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Общие данные: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Обоснование: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Заказчик: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Д.С. Заворин, начальник управления образования администрации Крапивинского муниципального округа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1. Наличие ненужных избыточных действий воспитанников и педагогов при организации игровой деятельности</a:t>
                      </a:r>
                      <a:b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 dirty="0">
                        <a:solidFill>
                          <a:srgbClr val="40404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Процесс: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«Создание игрового пространства»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2.Отсутствие системы хранения материалов для организации  игровой деятельности</a:t>
                      </a:r>
                      <a:b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/>
                      </a:r>
                      <a:b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 dirty="0">
                        <a:solidFill>
                          <a:srgbClr val="40404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Границы процесса: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С момента  начало рабочей смены воспитателя и до окончание рабочей смены.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Руководитель проекта: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Черданцева Т.П.. Заведующий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Команда проекта: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Крафт Т.С., Деменева А.С.., Новгородова Н.В.  воспитатели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Цели и эффекты: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Сроки: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Наименование цели, ед. изм.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Целевой 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sng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1.Временные затраты на транспортировку пособий для игр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15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5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1. Согласование паспорта </a:t>
                      </a:r>
                      <a:r>
                        <a:rPr lang="ru-RU" sz="800" b="0" i="0" u="none" strike="noStrike" baseline="0" dirty="0" err="1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лин-проекта</a:t>
                      </a:r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  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05.04.2021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07.04.2021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2.Нет системы размещения  игрушек в шкафу. Поиск игрушек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25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10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2. Картирование текущего состояния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08.04.2021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09.04.2021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5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3. Нерациональное использование времени на подготовку к занятиям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15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5 минут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3. Анализ проблем и потерь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12.04.2021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16.04.2021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4. Составление карты целевого состояния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19.04.2021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20.04.2021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7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8842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5. Разработка плана мероприятий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21.04.2021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22.04.2021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1205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Эффекты: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/>
                      </a:r>
                      <a:br>
                        <a:rPr lang="ru-RU" sz="8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/>
                      </a:r>
                      <a:b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1.Минимизировать потери, связанные с организацией игровой деятельности .</a:t>
                      </a:r>
                      <a:b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2.Формировать у педагогов и детей  культуру бережливого мышления </a:t>
                      </a:r>
                      <a:b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/>
                      </a:r>
                      <a:b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</a:br>
                      <a:endParaRPr lang="ru-RU" sz="8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6. Защита плана мероприятий перед заказчиком 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23.04.2021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23.04.2021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3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7. Внедрение улучшений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26.04.2021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21.05.2021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8. Мониторинг результатов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24.05.2021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10.06.2021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9. Закрытие </a:t>
                      </a:r>
                      <a:r>
                        <a:rPr lang="ru-RU" sz="800" b="0" i="0" u="none" strike="noStrike" baseline="0" dirty="0" err="1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лин-проекта</a:t>
                      </a:r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11.06.2021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11.06.2021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8842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21.06.2021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404040"/>
                          </a:solidFill>
                          <a:latin typeface="Times New Roman" pitchFamily="18" charset="0"/>
                        </a:rPr>
                        <a:t>06.07.2021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5900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272533" y="1159005"/>
            <a:ext cx="6034305" cy="7250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Черданцева</a:t>
            </a:r>
            <a:r>
              <a:rPr lang="ru-RU" sz="2000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 Татьяна </a:t>
            </a:r>
            <a:r>
              <a:rPr lang="ru-RU" sz="2000" dirty="0" err="1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Пудовна</a:t>
            </a:r>
            <a:r>
              <a:rPr lang="ru-RU" sz="2000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, заведующий </a:t>
            </a:r>
            <a:r>
              <a:rPr lang="ru-RU" sz="2000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552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59230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339752" y="2128161"/>
            <a:ext cx="4421995" cy="448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Рабочая группа проекта</a:t>
            </a:r>
            <a:endParaRPr lang="ru-RU" sz="2800" dirty="0">
              <a:ln w="6350">
                <a:solidFill>
                  <a:schemeClr val="tx1"/>
                </a:solidFill>
              </a:ln>
              <a:solidFill>
                <a:srgbClr val="00B050"/>
              </a:solidFill>
              <a:latin typeface="Futura P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>
            <a:off x="2492152" y="3804356"/>
            <a:ext cx="4834337" cy="34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Крафт Татьяна Сергеевна, воспитатель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rgbClr val="00B050"/>
              </a:solidFill>
              <a:latin typeface="Futura PT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68432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9726" y="4868985"/>
            <a:ext cx="5466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6350">
                  <a:solidFill>
                    <a:prstClr val="black"/>
                  </a:solidFill>
                </a:ln>
                <a:solidFill>
                  <a:srgbClr val="00B050"/>
                </a:solidFill>
                <a:latin typeface="Futura PT"/>
              </a:rPr>
              <a:t>Деменева Анна </a:t>
            </a:r>
            <a:r>
              <a:rPr lang="ru-RU" dirty="0">
                <a:ln w="6350">
                  <a:solidFill>
                    <a:prstClr val="black"/>
                  </a:solidFill>
                </a:ln>
                <a:solidFill>
                  <a:srgbClr val="00B050"/>
                </a:solidFill>
                <a:latin typeface="Futura PT"/>
              </a:rPr>
              <a:t>Сергеевна, </a:t>
            </a:r>
            <a:r>
              <a:rPr lang="ru-RU" dirty="0" smtClean="0">
                <a:ln w="6350">
                  <a:solidFill>
                    <a:prstClr val="black"/>
                  </a:solidFill>
                </a:ln>
                <a:solidFill>
                  <a:srgbClr val="00B050"/>
                </a:solidFill>
                <a:latin typeface="Futura PT"/>
              </a:rPr>
              <a:t>воспитатель</a:t>
            </a:r>
            <a:endParaRPr lang="ru-RU" dirty="0">
              <a:ln w="6350">
                <a:solidFill>
                  <a:prstClr val="black"/>
                </a:solidFill>
              </a:ln>
              <a:solidFill>
                <a:srgbClr val="00B050"/>
              </a:solidFill>
              <a:latin typeface="Futura P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492152" y="2754489"/>
            <a:ext cx="5534248" cy="350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Новгородова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Futura PT"/>
              </a:rPr>
              <a:t> Наталья Васильевна, воспитатель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rgbClr val="00B050"/>
              </a:solidFill>
              <a:latin typeface="Futura P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4267" y="270933"/>
            <a:ext cx="7947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Карта текущего состояния </a:t>
            </a:r>
            <a:r>
              <a:rPr lang="ru-RU" sz="3200" dirty="0" smtClean="0">
                <a:solidFill>
                  <a:srgbClr val="0070C0"/>
                </a:solidFill>
                <a:latin typeface="Futura PT Bold" panose="020B0902020204020203" pitchFamily="34" charset="-52"/>
              </a:rPr>
              <a:t>процесса</a:t>
            </a:r>
            <a:endParaRPr lang="ru-RU" sz="3200" dirty="0">
              <a:solidFill>
                <a:srgbClr val="0070C0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96444" y="1587500"/>
            <a:ext cx="1841500" cy="157338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воспитатель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подготовка к проведению игр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10</a:t>
            </a:r>
          </a:p>
          <a:p>
            <a:pPr algn="ctr"/>
            <a:r>
              <a:rPr lang="ru-RU" sz="1100" dirty="0"/>
              <a:t>мах 15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762250" y="1587500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воспитатель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подбор дидактического материала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5</a:t>
            </a:r>
          </a:p>
          <a:p>
            <a:pPr algn="ctr"/>
            <a:r>
              <a:rPr lang="ru-RU" sz="1100" dirty="0"/>
              <a:t>мах 10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4475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4921250" y="1587500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воспитатель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раскладывание дидактических игр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1</a:t>
            </a:r>
          </a:p>
          <a:p>
            <a:pPr algn="ctr"/>
            <a:r>
              <a:rPr lang="ru-RU" sz="1100" dirty="0"/>
              <a:t>мах 2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0375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7080250" y="1587500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воспитанники </a:t>
            </a:r>
            <a:r>
              <a:rPr lang="ru-RU" sz="1100" dirty="0"/>
              <a:t>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расставляют дополнительные пособия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3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76275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/>
          <p:cNvSpPr/>
          <p:nvPr/>
        </p:nvSpPr>
        <p:spPr>
          <a:xfrm>
            <a:off x="9239250" y="1587499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воспитанники 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Достают игры из коробок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5</a:t>
            </a:r>
          </a:p>
          <a:p>
            <a:pPr algn="ctr"/>
            <a:r>
              <a:rPr lang="ru-RU" sz="1100" dirty="0"/>
              <a:t>мах 10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921750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596444" y="3708770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воспитанники 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последовательность раскладывания пособий 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5</a:t>
            </a:r>
          </a:p>
          <a:p>
            <a:pPr algn="ctr"/>
            <a:r>
              <a:rPr lang="ru-RU" sz="1100" dirty="0"/>
              <a:t>мах 10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1092297" y="21590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процесс 22"/>
          <p:cNvSpPr/>
          <p:nvPr/>
        </p:nvSpPr>
        <p:spPr>
          <a:xfrm>
            <a:off x="2755444" y="3708770"/>
            <a:ext cx="1841500" cy="157338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воспитанники  -  игровая комната старшей и подготовительной подгрупп</a:t>
            </a:r>
          </a:p>
          <a:p>
            <a:pPr algn="ctr"/>
            <a:r>
              <a:rPr lang="ru-RU" sz="1100" dirty="0"/>
              <a:t>складывание игр в коробки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5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444750" y="4495464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8450" y="4495464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711200" y="5847643"/>
          <a:ext cx="1726743" cy="487680"/>
        </p:xfrm>
        <a:graphic>
          <a:graphicData uri="http://schemas.openxmlformats.org/drawingml/2006/table">
            <a:tbl>
              <a:tblPr/>
              <a:tblGrid>
                <a:gridCol w="880304"/>
                <a:gridCol w="846439"/>
              </a:tblGrid>
              <a:tr h="214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ВПП мин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71217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469706" y="2363485"/>
            <a:ext cx="3703543" cy="1841607"/>
          </a:xfrm>
          <a:prstGeom prst="trapezoid">
            <a:avLst>
              <a:gd name="adj" fmla="val 5950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3582444" y="1159005"/>
            <a:ext cx="2755726" cy="269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4020855" y="1557002"/>
            <a:ext cx="6297189" cy="630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выявлены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4346532" y="2391626"/>
            <a:ext cx="2580361" cy="3043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5035899" y="2912223"/>
            <a:ext cx="6215148" cy="9705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выявлены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5448821" y="4297488"/>
            <a:ext cx="2555309" cy="378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6632531" y="4845111"/>
            <a:ext cx="5404980" cy="1806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</a:rPr>
              <a:t>1.Отсутствие системы размещения пособий для создания игрового пространства в шкафах </a:t>
            </a:r>
          </a:p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</a:rPr>
              <a:t>2.Временные затраты на транспортировку пособий для игрового пространства 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3.Недостаточное количество игровых пособий для охвата всех детей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346200" y="1682044"/>
            <a:ext cx="1841500" cy="182156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воспитатели -  игровые комнаты старшей и подготовительной групп</a:t>
            </a:r>
          </a:p>
          <a:p>
            <a:pPr algn="ctr"/>
            <a:r>
              <a:rPr lang="ru-RU" sz="1100" dirty="0"/>
              <a:t>Подготовка к проведению дидактической игры 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5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505200" y="1682044"/>
            <a:ext cx="1841500" cy="182156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воспитатели -  игровые комнаты старшей и подготовительной групп</a:t>
            </a:r>
          </a:p>
          <a:p>
            <a:pPr algn="ctr"/>
            <a:r>
              <a:rPr lang="ru-RU" sz="1100" dirty="0"/>
              <a:t>подбор дидактического материала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187700" y="2557463"/>
            <a:ext cx="317500" cy="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5664200" y="1682044"/>
            <a:ext cx="1841500" cy="182156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воспитатели -  игровые комнаты старшей и подготовительной групп</a:t>
            </a:r>
          </a:p>
          <a:p>
            <a:pPr algn="ctr"/>
            <a:r>
              <a:rPr lang="ru-RU" sz="1100" dirty="0"/>
              <a:t>раздача воспитанникам дидактического </a:t>
            </a:r>
            <a:r>
              <a:rPr lang="ru-RU" sz="1100" dirty="0" smtClean="0"/>
              <a:t>материала дидактической </a:t>
            </a:r>
            <a:r>
              <a:rPr lang="ru-RU" sz="1100" dirty="0"/>
              <a:t>игры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5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346700" y="2552700"/>
            <a:ext cx="317500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7823200" y="1682044"/>
            <a:ext cx="1841500" cy="182156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воспитанники -  игровые комнаты старшей и подготовительной групп</a:t>
            </a:r>
          </a:p>
          <a:p>
            <a:pPr algn="ctr"/>
            <a:r>
              <a:rPr lang="ru-RU" sz="1100" dirty="0"/>
              <a:t>Раздача цветных карандашей</a:t>
            </a:r>
            <a:r>
              <a:rPr lang="ru-RU" sz="1100" dirty="0" smtClean="0"/>
              <a:t>, ножниц</a:t>
            </a:r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ru-RU" sz="1100" dirty="0"/>
              <a:t>мин 2</a:t>
            </a:r>
          </a:p>
          <a:p>
            <a:pPr algn="ctr"/>
            <a:r>
              <a:rPr lang="ru-RU" sz="1100" dirty="0"/>
              <a:t>мах 5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05700" y="2552700"/>
            <a:ext cx="317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58900" y="4495464"/>
          <a:ext cx="1828800" cy="48768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ВПП мин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8877760"/>
              </p:ext>
            </p:extLst>
          </p:nvPr>
        </p:nvGraphicFramePr>
        <p:xfrm>
          <a:off x="1239254" y="1153853"/>
          <a:ext cx="10011794" cy="4885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01588">
                  <a:extLst>
                    <a:ext uri="{9D8B030D-6E8A-4147-A177-3AD203B41FA5}">
                      <a16:colId xmlns:a16="http://schemas.microsoft.com/office/drawing/2014/main" xmlns="" val="3334798942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xmlns="" val="1393313180"/>
                    </a:ext>
                  </a:extLst>
                </a:gridCol>
                <a:gridCol w="1288901">
                  <a:extLst>
                    <a:ext uri="{9D8B030D-6E8A-4147-A177-3AD203B41FA5}">
                      <a16:colId xmlns:a16="http://schemas.microsoft.com/office/drawing/2014/main" xmlns="" val="3750063730"/>
                    </a:ext>
                  </a:extLst>
                </a:gridCol>
              </a:tblGrid>
              <a:tr h="4211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987317"/>
                  </a:ext>
                </a:extLst>
              </a:tr>
              <a:tr h="1661355">
                <a:tc>
                  <a:txBody>
                    <a:bodyPr/>
                    <a:lstStyle/>
                    <a:p>
                      <a:r>
                        <a:rPr lang="ru-RU" dirty="0" smtClean="0"/>
                        <a:t>1.Разработка и изготовление  алгоритмов: «Алгоритм творческих игр», «Алгоритм раскладывания игровых пособий», «Алгоритм использования интерактивного стола», «Алгоритм пошаговых действий при подготовке рабочего места для игры и наведение порядка после окончания"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Крафт Т.С.</a:t>
                      </a:r>
                    </a:p>
                    <a:p>
                      <a:r>
                        <a:rPr lang="ru-RU" dirty="0" smtClean="0"/>
                        <a:t>Деменева А.С. </a:t>
                      </a:r>
                      <a:r>
                        <a:rPr lang="ru-RU" dirty="0" err="1" smtClean="0"/>
                        <a:t>Новгородова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Н.В. Воспитатели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26.04.2021</a:t>
                      </a:r>
                    </a:p>
                    <a:p>
                      <a:pPr algn="ctr"/>
                      <a:r>
                        <a:rPr lang="ru-RU" dirty="0" smtClean="0"/>
                        <a:t>5  дней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6658472"/>
                  </a:ext>
                </a:extLst>
              </a:tr>
              <a:tr h="726843">
                <a:tc>
                  <a:txBody>
                    <a:bodyPr/>
                    <a:lstStyle/>
                    <a:p>
                      <a:r>
                        <a:rPr lang="ru-RU" dirty="0" smtClean="0"/>
                        <a:t>2.Разработка и изготовления маршрутного листа при выполнении действий  по подготовке к игровой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Деменева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04.05.2021</a:t>
                      </a:r>
                    </a:p>
                    <a:p>
                      <a:pPr algn="ctr"/>
                      <a:r>
                        <a:rPr lang="ru-RU" dirty="0" smtClean="0"/>
                        <a:t>4 дня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6528166"/>
                  </a:ext>
                </a:extLst>
              </a:tr>
              <a:tr h="1038347">
                <a:tc>
                  <a:txBody>
                    <a:bodyPr/>
                    <a:lstStyle/>
                    <a:p>
                      <a:r>
                        <a:rPr lang="ru-RU" dirty="0" smtClean="0"/>
                        <a:t>3.Разработка и изготовление визуальных знаков расположения и хранения игрушек и пособий в группе. Разработка  и изготовление пособий для игр.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Крафт Т.С.</a:t>
                      </a:r>
                    </a:p>
                    <a:p>
                      <a:r>
                        <a:rPr lang="ru-RU" dirty="0" smtClean="0"/>
                        <a:t>Деменева А.С.</a:t>
                      </a:r>
                    </a:p>
                    <a:p>
                      <a:r>
                        <a:rPr lang="ru-RU" dirty="0" err="1" smtClean="0"/>
                        <a:t>Новгородова</a:t>
                      </a:r>
                      <a:r>
                        <a:rPr lang="ru-RU" dirty="0" smtClean="0"/>
                        <a:t>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11.05.2021</a:t>
                      </a:r>
                    </a:p>
                    <a:p>
                      <a:pPr algn="ctr"/>
                      <a:r>
                        <a:rPr lang="ru-RU" dirty="0" smtClean="0"/>
                        <a:t>4 дня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2240842"/>
                  </a:ext>
                </a:extLst>
              </a:tr>
              <a:tr h="1038347">
                <a:tc>
                  <a:txBody>
                    <a:bodyPr/>
                    <a:lstStyle/>
                    <a:p>
                      <a:r>
                        <a:rPr lang="ru-RU" dirty="0" smtClean="0"/>
                        <a:t> 4.Систематизация  хранения и транспортировки дидактических материалов  для  игровой деятельности (индивидуальные коробки с раздаточным материалом; индивидуальные папки)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Крафт Т.С.</a:t>
                      </a:r>
                    </a:p>
                    <a:p>
                      <a:r>
                        <a:rPr lang="ru-RU" dirty="0" smtClean="0"/>
                        <a:t>Деменева А.С.</a:t>
                      </a:r>
                    </a:p>
                    <a:p>
                      <a:r>
                        <a:rPr lang="ru-RU" dirty="0" err="1" smtClean="0"/>
                        <a:t>Новгородова</a:t>
                      </a:r>
                      <a:r>
                        <a:rPr lang="ru-RU" dirty="0" smtClean="0"/>
                        <a:t>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17.05.2021</a:t>
                      </a:r>
                    </a:p>
                    <a:p>
                      <a:pPr algn="ctr"/>
                      <a:r>
                        <a:rPr lang="ru-RU" dirty="0" smtClean="0"/>
                        <a:t>5 дней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79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37741414"/>
              </p:ext>
            </p:extLst>
          </p:nvPr>
        </p:nvGraphicFramePr>
        <p:xfrm>
          <a:off x="2267743" y="906543"/>
          <a:ext cx="6462897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3603" y="4495464"/>
            <a:ext cx="10584794" cy="1616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Вывод: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Благодаря визуализации создали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условия для уменьшения временных и пространственных затрат,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повысили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качество предоставляемых услуг,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сформировали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самостоятельность при уборке рабочего места после игровой деятельности.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731" y="0"/>
            <a:ext cx="8830291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Futura PT Bold" panose="020B0902020204020203" pitchFamily="34" charset="-52"/>
              </a:rPr>
              <a:t> «</a:t>
            </a:r>
            <a:r>
              <a:rPr lang="ru-RU" sz="3200" dirty="0">
                <a:solidFill>
                  <a:srgbClr val="0070C0"/>
                </a:solidFill>
                <a:latin typeface="Futura PT Bold" panose="020B0902020204020203" pitchFamily="34" charset="-52"/>
              </a:rPr>
              <a:t>Было» – «Стало</a:t>
            </a:r>
            <a:r>
              <a:rPr lang="ru-RU" sz="3200" dirty="0" smtClean="0">
                <a:solidFill>
                  <a:srgbClr val="0070C0"/>
                </a:solidFill>
                <a:latin typeface="Futura PT Bold" panose="020B0902020204020203" pitchFamily="34" charset="-52"/>
              </a:rPr>
              <a:t>»</a:t>
            </a:r>
            <a:endParaRPr lang="ru-RU" sz="3200" dirty="0">
              <a:solidFill>
                <a:srgbClr val="0070C0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2073" name="Рисунок 1" descr="C:\Users\Пользователь\Desktop\игры-фото\IMG-20210419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29" y="819161"/>
            <a:ext cx="3653206" cy="2733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9" descr="C:\Users\Пользователь\Desktop\игры-фото\IMG-20210419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44" y="3836942"/>
            <a:ext cx="3489176" cy="26138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3" descr="C:\Users\Пользователь\Desktop\игры-фото\IMG-20210419-WA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947" y="865341"/>
            <a:ext cx="3547362" cy="2659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10" descr="C:\Users\Пользователь\Desktop\игры-фото\IMG-20210419-WA0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346" y="3854502"/>
            <a:ext cx="3527456" cy="2642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Рисунок 5" descr="C:\Users\Пользователь\Desktop\игры-фото\IMG-20210419-WA0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7726" y="871353"/>
            <a:ext cx="3577828" cy="26827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Рисунок 12" descr="C:\Users\Пользователь\Desktop\игры-фото\IMG-20210419-WA00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403" y="3857838"/>
            <a:ext cx="3539994" cy="2654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408731" y="650718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Было 15 минут</a:t>
            </a:r>
            <a:endParaRPr lang="ru-RU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79622" y="3668499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 smtClean="0"/>
              <a:t>Стало 14 минут</a:t>
            </a:r>
            <a:endParaRPr lang="ru-RU" sz="155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61130" y="3654161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 smtClean="0"/>
              <a:t>Стало 11 минут</a:t>
            </a:r>
            <a:endParaRPr lang="ru-RU" sz="155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79621" y="696898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Было 20 минут</a:t>
            </a:r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47789" y="3686060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 smtClean="0"/>
              <a:t>Стало 7 минут</a:t>
            </a:r>
            <a:endParaRPr lang="ru-RU" sz="155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05787" y="674049"/>
            <a:ext cx="1528011" cy="3368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Было 13 минут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777</Words>
  <Application>Microsoft Office PowerPoint</Application>
  <PresentationFormat>Произвольный</PresentationFormat>
  <Paragraphs>243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i9299</cp:lastModifiedBy>
  <cp:revision>68</cp:revision>
  <dcterms:created xsi:type="dcterms:W3CDTF">2019-04-02T07:58:05Z</dcterms:created>
  <dcterms:modified xsi:type="dcterms:W3CDTF">2021-04-23T05:02:42Z</dcterms:modified>
</cp:coreProperties>
</file>